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1253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684DA73-E1D3-49C7-97D9-3D2BD27378D5}" type="datetimeFigureOut">
              <a:rPr lang="sr-Latn-CS" smtClean="0"/>
              <a:pPr/>
              <a:t>21.3.2017</a:t>
            </a:fld>
            <a:endParaRPr lang="sr-Latn-C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r-Latn-C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23897D2-C607-4D68-BCB9-A78DB8EA881F}" type="slidenum">
              <a:rPr lang="sr-Latn-CS" smtClean="0"/>
              <a:pPr/>
              <a:t>‹#›</a:t>
            </a:fld>
            <a:endParaRPr lang="sr-Latn-C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684DA73-E1D3-49C7-97D9-3D2BD27378D5}" type="datetimeFigureOut">
              <a:rPr lang="sr-Latn-CS" smtClean="0"/>
              <a:pPr/>
              <a:t>21.3.2017</a:t>
            </a:fld>
            <a:endParaRPr lang="sr-Latn-C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r-Latn-C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23897D2-C607-4D68-BCB9-A78DB8EA881F}" type="slidenum">
              <a:rPr lang="sr-Latn-CS" smtClean="0"/>
              <a:pPr/>
              <a:t>‹#›</a:t>
            </a:fld>
            <a:endParaRPr lang="sr-Latn-C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684DA73-E1D3-49C7-97D9-3D2BD27378D5}" type="datetimeFigureOut">
              <a:rPr lang="sr-Latn-CS" smtClean="0"/>
              <a:pPr/>
              <a:t>21.3.2017</a:t>
            </a:fld>
            <a:endParaRPr lang="sr-Latn-C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r-Latn-C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23897D2-C607-4D68-BCB9-A78DB8EA881F}" type="slidenum">
              <a:rPr lang="sr-Latn-CS" smtClean="0"/>
              <a:pPr/>
              <a:t>‹#›</a:t>
            </a:fld>
            <a:endParaRPr lang="sr-Latn-C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684DA73-E1D3-49C7-97D9-3D2BD27378D5}" type="datetimeFigureOut">
              <a:rPr lang="sr-Latn-CS" smtClean="0"/>
              <a:pPr/>
              <a:t>21.3.2017</a:t>
            </a:fld>
            <a:endParaRPr lang="sr-Latn-C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r-Latn-C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23897D2-C607-4D68-BCB9-A78DB8EA881F}" type="slidenum">
              <a:rPr lang="sr-Latn-CS" smtClean="0"/>
              <a:pPr/>
              <a:t>‹#›</a:t>
            </a:fld>
            <a:endParaRPr lang="sr-Latn-C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684DA73-E1D3-49C7-97D9-3D2BD27378D5}" type="datetimeFigureOut">
              <a:rPr lang="sr-Latn-CS" smtClean="0"/>
              <a:pPr/>
              <a:t>21.3.2017</a:t>
            </a:fld>
            <a:endParaRPr lang="sr-Latn-C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r-Latn-C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23897D2-C607-4D68-BCB9-A78DB8EA881F}" type="slidenum">
              <a:rPr lang="sr-Latn-CS" smtClean="0"/>
              <a:pPr/>
              <a:t>‹#›</a:t>
            </a:fld>
            <a:endParaRPr lang="sr-Latn-C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684DA73-E1D3-49C7-97D9-3D2BD27378D5}" type="datetimeFigureOut">
              <a:rPr lang="sr-Latn-CS" smtClean="0"/>
              <a:pPr/>
              <a:t>21.3.2017</a:t>
            </a:fld>
            <a:endParaRPr lang="sr-Latn-C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r-Latn-C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23897D2-C607-4D68-BCB9-A78DB8EA881F}" type="slidenum">
              <a:rPr lang="sr-Latn-CS" smtClean="0"/>
              <a:pPr/>
              <a:t>‹#›</a:t>
            </a:fld>
            <a:endParaRPr lang="sr-Latn-C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684DA73-E1D3-49C7-97D9-3D2BD27378D5}" type="datetimeFigureOut">
              <a:rPr lang="sr-Latn-CS" smtClean="0"/>
              <a:pPr/>
              <a:t>21.3.2017</a:t>
            </a:fld>
            <a:endParaRPr lang="sr-Latn-C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r-Latn-C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23897D2-C607-4D68-BCB9-A78DB8EA881F}" type="slidenum">
              <a:rPr lang="sr-Latn-CS" smtClean="0"/>
              <a:pPr/>
              <a:t>‹#›</a:t>
            </a:fld>
            <a:endParaRPr lang="sr-Latn-C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684DA73-E1D3-49C7-97D9-3D2BD27378D5}" type="datetimeFigureOut">
              <a:rPr lang="sr-Latn-CS" smtClean="0"/>
              <a:pPr/>
              <a:t>21.3.2017</a:t>
            </a:fld>
            <a:endParaRPr lang="sr-Latn-C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r-Latn-C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23897D2-C607-4D68-BCB9-A78DB8EA881F}" type="slidenum">
              <a:rPr lang="sr-Latn-CS" smtClean="0"/>
              <a:pPr/>
              <a:t>‹#›</a:t>
            </a:fld>
            <a:endParaRPr lang="sr-Latn-C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684DA73-E1D3-49C7-97D9-3D2BD27378D5}" type="datetimeFigureOut">
              <a:rPr lang="sr-Latn-CS" smtClean="0"/>
              <a:pPr/>
              <a:t>21.3.2017</a:t>
            </a:fld>
            <a:endParaRPr lang="sr-Latn-C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r-Latn-C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23897D2-C607-4D68-BCB9-A78DB8EA881F}" type="slidenum">
              <a:rPr lang="sr-Latn-CS" smtClean="0"/>
              <a:pPr/>
              <a:t>‹#›</a:t>
            </a:fld>
            <a:endParaRPr lang="sr-Latn-C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684DA73-E1D3-49C7-97D9-3D2BD27378D5}" type="datetimeFigureOut">
              <a:rPr lang="sr-Latn-CS" smtClean="0"/>
              <a:pPr/>
              <a:t>21.3.2017</a:t>
            </a:fld>
            <a:endParaRPr lang="sr-Latn-C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r-Latn-C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23897D2-C607-4D68-BCB9-A78DB8EA881F}" type="slidenum">
              <a:rPr lang="sr-Latn-CS" smtClean="0"/>
              <a:pPr/>
              <a:t>‹#›</a:t>
            </a:fld>
            <a:endParaRPr lang="sr-Latn-C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684DA73-E1D3-49C7-97D9-3D2BD27378D5}" type="datetimeFigureOut">
              <a:rPr lang="sr-Latn-CS" smtClean="0"/>
              <a:pPr/>
              <a:t>21.3.2017</a:t>
            </a:fld>
            <a:endParaRPr lang="sr-Latn-C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r-Latn-C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23897D2-C607-4D68-BCB9-A78DB8EA881F}" type="slidenum">
              <a:rPr lang="sr-Latn-CS" smtClean="0"/>
              <a:pPr/>
              <a:t>‹#›</a:t>
            </a:fld>
            <a:endParaRPr lang="sr-Latn-C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8684DA73-E1D3-49C7-97D9-3D2BD27378D5}" type="datetimeFigureOut">
              <a:rPr lang="sr-Latn-CS" smtClean="0"/>
              <a:pPr/>
              <a:t>21.3.2017</a:t>
            </a:fld>
            <a:endParaRPr lang="sr-Latn-C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sr-Latn-C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023897D2-C607-4D68-BCB9-A78DB8EA881F}" type="slidenum">
              <a:rPr lang="sr-Latn-CS" smtClean="0"/>
              <a:pPr/>
              <a:t>‹#›</a:t>
            </a:fld>
            <a:endParaRPr lang="sr-Latn-C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14489"/>
            <a:ext cx="7772400" cy="1885962"/>
          </a:xfrm>
        </p:spPr>
        <p:txBody>
          <a:bodyPr>
            <a:noAutofit/>
          </a:bodyPr>
          <a:lstStyle/>
          <a:p>
            <a:r>
              <a:rPr lang="sr-Latn-CS" sz="2800" b="1" smtClean="0"/>
              <a:t>Socijalna dimenzija društva kao činilac razvoja kurikuluma </a:t>
            </a:r>
            <a:br>
              <a:rPr lang="sr-Latn-CS" sz="2800" b="1" smtClean="0"/>
            </a:br>
            <a:r>
              <a:rPr lang="sr-Latn-CS" sz="2800" b="1" smtClean="0"/>
              <a:t>Vaspitanje za održivi razvoj i oblikovanje kurikuluma</a:t>
            </a:r>
            <a:endParaRPr lang="sr-Latn-CS" sz="28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14348" y="3886200"/>
            <a:ext cx="7715304" cy="1752600"/>
          </a:xfrm>
        </p:spPr>
        <p:txBody>
          <a:bodyPr>
            <a:normAutofit/>
          </a:bodyPr>
          <a:lstStyle/>
          <a:p>
            <a:r>
              <a:rPr lang="sr-Latn-CS" dirty="0" smtClean="0"/>
              <a:t>Klemenović, Jasmina (2009): </a:t>
            </a:r>
            <a:r>
              <a:rPr lang="sr-Latn-CS" i="1" dirty="0" smtClean="0"/>
              <a:t>Savremeni predškolski programi. </a:t>
            </a:r>
            <a:r>
              <a:rPr lang="sr-Latn-CS" dirty="0" smtClean="0"/>
              <a:t>Novi Sad: Savez pedagoških društava Vojvodine; Vršac: visoka škola strukovnih studija za obrazovanje vaspitača “Mihailo Palov”.</a:t>
            </a:r>
            <a:endParaRPr lang="sr-Latn-C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r-Latn-CS" sz="2800" b="1" dirty="0" smtClean="0"/>
              <a:t>Education for Sustainable Development (Obrazovanje za održivi razvoj)</a:t>
            </a:r>
            <a:endParaRPr lang="sr-Latn-CS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sr-Latn-CS" dirty="0" smtClean="0"/>
              <a:t>Obrazovanje  (o životnoj sredini),</a:t>
            </a:r>
          </a:p>
          <a:p>
            <a:r>
              <a:rPr lang="sr-Latn-CS" dirty="0" smtClean="0"/>
              <a:t>Obrazovanje i vaspitanje za zaštitu životne sredine.</a:t>
            </a:r>
          </a:p>
          <a:p>
            <a:pPr algn="ctr">
              <a:buNone/>
            </a:pPr>
            <a:r>
              <a:rPr lang="sr-Latn-CS" u="sng" dirty="0" smtClean="0"/>
              <a:t>Integrisani pristup u odnosu na ciljne objekte za obrazovanje:</a:t>
            </a:r>
          </a:p>
          <a:p>
            <a:r>
              <a:rPr lang="sr-Latn-CS" dirty="0" smtClean="0"/>
              <a:t>Smanjenje siromaštva,</a:t>
            </a:r>
          </a:p>
          <a:p>
            <a:r>
              <a:rPr lang="sr-Latn-CS" dirty="0" smtClean="0"/>
              <a:t>Vaspitanje za građansko društvo,</a:t>
            </a:r>
          </a:p>
          <a:p>
            <a:r>
              <a:rPr lang="sr-Latn-CS" dirty="0" smtClean="0"/>
              <a:t>Vaspitanje za mir, toleranciju, pravdu i odgovornost, ljudska prava, bezbednost, kulturna raznolikost, građanske i demokratske vrednosti, ruralni i urbani razvoj, privreda, upravljanje prirodnim resursima, uzajamno poštovanje i komunikacija, zajedničko donošenje odluka...</a:t>
            </a:r>
          </a:p>
          <a:p>
            <a:pPr>
              <a:buNone/>
            </a:pPr>
            <a:endParaRPr lang="sr-Latn-C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r-Latn-CS" sz="2800" b="1" dirty="0" smtClean="0"/>
              <a:t>Obrazovanje za održivi razvoj i dečija radoznalost</a:t>
            </a:r>
            <a:endParaRPr lang="sr-Latn-CS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r-Latn-CS" dirty="0" smtClean="0"/>
              <a:t>Dugotrajan životni proces,</a:t>
            </a:r>
          </a:p>
          <a:p>
            <a:r>
              <a:rPr lang="sr-Latn-CS" dirty="0" smtClean="0"/>
              <a:t>Započinje u </a:t>
            </a:r>
            <a:r>
              <a:rPr lang="sr-Latn-CS" smtClean="0"/>
              <a:t>ranom detinjstvu (značaj kritičnog perioda), </a:t>
            </a:r>
            <a:endParaRPr lang="sr-Latn-CS" dirty="0" smtClean="0"/>
          </a:p>
          <a:p>
            <a:r>
              <a:rPr lang="sr-Latn-CS" dirty="0" smtClean="0"/>
              <a:t>Učenje kroz svakodnevne životne aktivnosti,</a:t>
            </a:r>
          </a:p>
          <a:p>
            <a:r>
              <a:rPr lang="sr-Latn-CS" dirty="0" smtClean="0"/>
              <a:t>Sagledavanje posledica neposrednog delovanja čoveka na životnu okolinu.</a:t>
            </a:r>
          </a:p>
          <a:p>
            <a:pPr algn="ctr">
              <a:buNone/>
            </a:pPr>
            <a:r>
              <a:rPr lang="sr-Latn-CS" dirty="0" smtClean="0"/>
              <a:t> </a:t>
            </a:r>
            <a:r>
              <a:rPr lang="sr-Latn-CS" u="sng" dirty="0" smtClean="0"/>
              <a:t>Čulnost, plastičnost, radoznalost u funkciji vaspitanja dece za održivi razvoj</a:t>
            </a:r>
          </a:p>
          <a:p>
            <a:pPr algn="ctr">
              <a:buNone/>
            </a:pPr>
            <a:r>
              <a:rPr lang="sr-Latn-CS" dirty="0" smtClean="0"/>
              <a:t>Znanja, veštine i vrednosti u funkciji ekološke održivosti zajednice</a:t>
            </a:r>
          </a:p>
          <a:p>
            <a:endParaRPr lang="sr-Latn-C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r-Latn-CS" sz="2800" b="1" dirty="0" smtClean="0"/>
              <a:t>Kurikulum i održivi razvoj: “Čuvajmo planetu, imamo samo JEDNU!”</a:t>
            </a:r>
            <a:endParaRPr lang="sr-Latn-CS" sz="2800" b="1" dirty="0"/>
          </a:p>
        </p:txBody>
      </p:sp>
      <p:pic>
        <p:nvPicPr>
          <p:cNvPr id="4" name="Picture 2" descr="C:\Documents and Settings\t\Desktop\svastaaa\Autizam\Autizam slicice\globe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435100" y="1603769"/>
            <a:ext cx="7499350" cy="4488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r-Latn-CS" sz="2800" b="1" dirty="0" smtClean="0"/>
              <a:t>Problemi dece iz socijalno ugroženih grupa</a:t>
            </a:r>
            <a:endParaRPr lang="sr-Latn-CS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r-Latn-CS" dirty="0" smtClean="0"/>
              <a:t>U odnosu na zadovoljavanje egzistencijalnih potreba deteta;</a:t>
            </a:r>
          </a:p>
          <a:p>
            <a:r>
              <a:rPr lang="sr-Latn-CS" dirty="0" smtClean="0"/>
              <a:t>U odnosu na podsticaje za razvoj i učenje (prema razvojnim aspektima);</a:t>
            </a:r>
          </a:p>
          <a:p>
            <a:pPr>
              <a:buNone/>
            </a:pPr>
            <a:endParaRPr lang="sr-Latn-CS" dirty="0" smtClean="0"/>
          </a:p>
          <a:p>
            <a:pPr algn="ctr">
              <a:buNone/>
            </a:pPr>
            <a:r>
              <a:rPr lang="sr-Latn-CS" u="sng" dirty="0" smtClean="0"/>
              <a:t>Brojni socioekonomski i psihološki faktori rizika (stres kao posledica):</a:t>
            </a:r>
          </a:p>
          <a:p>
            <a:r>
              <a:rPr lang="sr-Latn-CS" dirty="0" smtClean="0"/>
              <a:t>od strane deteta,</a:t>
            </a:r>
          </a:p>
          <a:p>
            <a:r>
              <a:rPr lang="sr-Latn-CS" dirty="0" smtClean="0"/>
              <a:t>od strane roditelja,</a:t>
            </a:r>
          </a:p>
          <a:p>
            <a:r>
              <a:rPr lang="sr-Latn-CS" dirty="0" smtClean="0"/>
              <a:t>Od strane okruženja</a:t>
            </a:r>
          </a:p>
          <a:p>
            <a:endParaRPr lang="sr-Latn-CS" dirty="0" smtClean="0"/>
          </a:p>
          <a:p>
            <a:endParaRPr lang="sr-Latn-CS" dirty="0" smtClean="0"/>
          </a:p>
          <a:p>
            <a:endParaRPr lang="sr-Latn-CS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r-Latn-CS" sz="2800" b="1" dirty="0" smtClean="0"/>
              <a:t>Faktori dečijeg razvoja i napredovanja</a:t>
            </a:r>
            <a:br>
              <a:rPr lang="sr-Latn-CS" sz="2800" b="1" dirty="0" smtClean="0"/>
            </a:br>
            <a:endParaRPr lang="sr-Latn-CS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r-Latn-CS" dirty="0" smtClean="0"/>
              <a:t>Odgovorno roditeljstvo kao kočnica faktorima rizika;</a:t>
            </a:r>
          </a:p>
          <a:p>
            <a:r>
              <a:rPr lang="sr-Latn-CS" dirty="0" smtClean="0"/>
              <a:t>Podržavajuće socijalno okruženje;</a:t>
            </a:r>
          </a:p>
          <a:p>
            <a:r>
              <a:rPr lang="sr-Latn-CS" dirty="0" smtClean="0"/>
              <a:t>Strategije učenja u svakodnevnoj interakcijama i komunikaciji u porodici (zajedničke aktivnosti roditelja i dece);</a:t>
            </a:r>
          </a:p>
          <a:p>
            <a:r>
              <a:rPr lang="sr-Latn-CS" dirty="0" smtClean="0"/>
              <a:t>Stavovi i uverenja roditelja o razvoju dece i njihovom osamostaljivanju (tradicionalno kolektivističko i savremeno individualističko shvatanje);</a:t>
            </a:r>
          </a:p>
          <a:p>
            <a:r>
              <a:rPr lang="sr-Latn-CS" dirty="0" smtClean="0"/>
              <a:t>Nivo obrazovanja roditelja,...</a:t>
            </a:r>
          </a:p>
          <a:p>
            <a:endParaRPr lang="sr-Latn-C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r-Latn-CS" sz="2800" b="1" dirty="0" smtClean="0"/>
              <a:t>Problemi dece iz etničkih (manjinskih) grupa i dece sa smetnjama u razvoju</a:t>
            </a:r>
            <a:endParaRPr lang="sr-Latn-CS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sr-Latn-CS" dirty="0" smtClean="0"/>
              <a:t>Dvojezičnost kao faktor rizika u učenju i razvoju predškolskog deteta;</a:t>
            </a:r>
          </a:p>
          <a:p>
            <a:r>
              <a:rPr lang="sr-Latn-CS" dirty="0" smtClean="0"/>
              <a:t>Socijalna izolacija;</a:t>
            </a:r>
          </a:p>
          <a:p>
            <a:r>
              <a:rPr lang="sr-Latn-CS" dirty="0" smtClean="0"/>
              <a:t>Nedostatak mreže PU za predšk.vasp. i obr. dece sa smetnjama u razvoju;</a:t>
            </a:r>
          </a:p>
          <a:p>
            <a:r>
              <a:rPr lang="sr-Latn-CS" dirty="0" smtClean="0"/>
              <a:t>Život van porodice, u specijalizovanim ustanovama;</a:t>
            </a:r>
          </a:p>
          <a:p>
            <a:r>
              <a:rPr lang="sr-Latn-CS" dirty="0" smtClean="0"/>
              <a:t>Kućna izolacija, isključenost iz obrazovnog sistema;</a:t>
            </a:r>
          </a:p>
          <a:p>
            <a:r>
              <a:rPr lang="sr-Latn-CS" dirty="0" smtClean="0"/>
              <a:t>Nedovoljan senzibilitet zajednice za potrebe dece;</a:t>
            </a:r>
          </a:p>
          <a:p>
            <a:r>
              <a:rPr lang="sr-Latn-CS" dirty="0" smtClean="0"/>
              <a:t> Problem neprihvatanja dece sa smetnjama u razvoju od strane neometene dece.</a:t>
            </a:r>
          </a:p>
          <a:p>
            <a:endParaRPr lang="sr-Latn-CS" dirty="0" smtClean="0"/>
          </a:p>
          <a:p>
            <a:endParaRPr lang="sr-Latn-CS" dirty="0" smtClean="0"/>
          </a:p>
          <a:p>
            <a:endParaRPr lang="sr-Latn-CS" dirty="0" smtClean="0"/>
          </a:p>
          <a:p>
            <a:endParaRPr lang="sr-Latn-C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r-Latn-CS" sz="2800" b="1" dirty="0" smtClean="0"/>
              <a:t>Podrška deci  i porodicama iz osetljivih grupa</a:t>
            </a:r>
            <a:endParaRPr lang="sr-Latn-CS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sr-Latn-CS" dirty="0" smtClean="0"/>
              <a:t>Što ranije uključivanje u predškolske programe (uz finansijsku podršku države (Finska, Švedska, Francuska); </a:t>
            </a:r>
          </a:p>
          <a:p>
            <a:r>
              <a:rPr lang="sr-Latn-CS" dirty="0" smtClean="0"/>
              <a:t> Teritorijalni sveobuhvat dece (“Zona obrazovne akcije” u Francuskoj);</a:t>
            </a:r>
          </a:p>
          <a:p>
            <a:r>
              <a:rPr lang="sr-Latn-CS" dirty="0" smtClean="0"/>
              <a:t>Blagovremena i intenzivna saradnja sa roditeljima dece sa smetnjama u razvoju;</a:t>
            </a:r>
          </a:p>
          <a:p>
            <a:r>
              <a:rPr lang="sr-Latn-CS" dirty="0" smtClean="0"/>
              <a:t> Uključenost sve dece uzrasta od druge do šeste godine u PU, posebno obrazovno uskraćene dece (igraonice i početni programi pri školi u Holandiji, pilot-projekat);</a:t>
            </a:r>
          </a:p>
          <a:p>
            <a:r>
              <a:rPr lang="sr-Latn-CS" dirty="0" smtClean="0"/>
              <a:t>Prioritet pri upisu dece iz socijalno i obrazovno uskraćenih porodica u grupe za igru (Mađarska, od 2008.),...</a:t>
            </a:r>
          </a:p>
          <a:p>
            <a:endParaRPr lang="sr-Latn-CS" dirty="0" smtClean="0"/>
          </a:p>
          <a:p>
            <a:endParaRPr lang="sr-Latn-C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r-Latn-CS" sz="2800" b="1" dirty="0" smtClean="0"/>
              <a:t>Konkretizacija podrške</a:t>
            </a:r>
            <a:endParaRPr lang="sr-Latn-CS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sr-Latn-CS" dirty="0" smtClean="0"/>
              <a:t>Deci se garantuje pristup predškolskim programima, po izboru roditelja, odmah nakon isteka porodiljskog odsustva;</a:t>
            </a:r>
          </a:p>
          <a:p>
            <a:r>
              <a:rPr lang="sr-Latn-CS" dirty="0" smtClean="0"/>
              <a:t>Roditeljima se pruža pomoć i podrška (informisanje, zdravstvena kultura roditelja, roditeljske kompetencije, pedagoško-psihološka kultura,... Češka, Belgija, Estonija, </a:t>
            </a:r>
            <a:r>
              <a:rPr lang="sr-Latn-CS" i="1" dirty="0" smtClean="0"/>
              <a:t>Community Mothers Programme </a:t>
            </a:r>
            <a:r>
              <a:rPr lang="sr-Latn-CS" dirty="0" smtClean="0"/>
              <a:t>u Irskoj);</a:t>
            </a:r>
          </a:p>
          <a:p>
            <a:r>
              <a:rPr lang="sr-Latn-CS" dirty="0" smtClean="0"/>
              <a:t>Dodatni rad sa decom uz savetodavni rad sa roditeljima, u Španiji;</a:t>
            </a:r>
          </a:p>
          <a:p>
            <a:r>
              <a:rPr lang="sr-Latn-CS" i="1" dirty="0" smtClean="0"/>
              <a:t>Community Services in the Neighborourhood</a:t>
            </a:r>
            <a:r>
              <a:rPr lang="sr-Latn-CS" dirty="0" smtClean="0"/>
              <a:t>, Belgija;</a:t>
            </a:r>
          </a:p>
          <a:p>
            <a:r>
              <a:rPr lang="sr-Latn-CS" dirty="0" smtClean="0"/>
              <a:t> Uključivanje roditelja u formalne obrazovne programe, Belgija;</a:t>
            </a:r>
          </a:p>
          <a:p>
            <a:r>
              <a:rPr lang="sr-Latn-CS" dirty="0" smtClean="0"/>
              <a:t>Specifična podrška romskim porodicama, kao etničkoj grupi sa visokim rizikom;</a:t>
            </a:r>
          </a:p>
          <a:p>
            <a:r>
              <a:rPr lang="sr-Latn-CS" dirty="0" smtClean="0"/>
              <a:t>Opismenjavanje dece na nematernjem jeziku;</a:t>
            </a:r>
          </a:p>
          <a:p>
            <a:r>
              <a:rPr lang="sr-Latn-CS" dirty="0" smtClean="0"/>
              <a:t>Postepeni prelazak na učenje na nematernjem jeziku.</a:t>
            </a:r>
          </a:p>
          <a:p>
            <a:pPr>
              <a:buNone/>
            </a:pPr>
            <a:endParaRPr lang="sr-Latn-CS" dirty="0" smtClean="0"/>
          </a:p>
          <a:p>
            <a:endParaRPr lang="sr-Latn-CS" dirty="0" smtClean="0"/>
          </a:p>
          <a:p>
            <a:endParaRPr lang="sr-Latn-C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r-Latn-CS" sz="2800" dirty="0" smtClean="0"/>
              <a:t>Preporuka u savremenim predškolskim programima u multilingvalnom okruženju</a:t>
            </a:r>
            <a:endParaRPr lang="sr-Latn-C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sr-Latn-CS" dirty="0" smtClean="0"/>
              <a:t>Stvaranje uslova za negovanje maternjeg jezika i postepeni prelazak na učenje nematernjeg jezika, dvojezičnom </a:t>
            </a:r>
            <a:r>
              <a:rPr lang="sr-Latn-CS" dirty="0" smtClean="0"/>
              <a:t>komunika</a:t>
            </a:r>
            <a:r>
              <a:rPr lang="en-US" dirty="0" smtClean="0"/>
              <a:t>c</a:t>
            </a:r>
            <a:r>
              <a:rPr lang="sr-Latn-CS" dirty="0" smtClean="0"/>
              <a:t>ijom </a:t>
            </a:r>
            <a:r>
              <a:rPr lang="sr-Latn-CS" u="sng" dirty="0" smtClean="0"/>
              <a:t>vaspitača</a:t>
            </a:r>
            <a:r>
              <a:rPr lang="sr-Latn-CS" dirty="0" smtClean="0"/>
              <a:t> sa decom (dvojezično osoblje, dvojezični asistenti, roditelji).</a:t>
            </a:r>
          </a:p>
          <a:p>
            <a:pPr algn="ctr">
              <a:buNone/>
            </a:pPr>
            <a:r>
              <a:rPr lang="sr-Latn-CS" dirty="0" smtClean="0"/>
              <a:t> </a:t>
            </a:r>
            <a:r>
              <a:rPr lang="sr-Latn-CS" u="sng" dirty="0" smtClean="0"/>
              <a:t>Primer aktuelnog modela</a:t>
            </a:r>
            <a:r>
              <a:rPr lang="sr-Latn-CS" dirty="0" smtClean="0"/>
              <a:t>: Čitanje priče na jednom, a prepričavanje priče na drugom jeziku.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r-Latn-CS" sz="2800" b="1" dirty="0" smtClean="0"/>
              <a:t>Inkluzivni model za decu predškolskog uzrasta</a:t>
            </a:r>
            <a:endParaRPr lang="sr-Latn-CS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sr-Latn-CS" dirty="0" smtClean="0"/>
              <a:t>Rano otkrivanje dece sa smetnjama u razvoju;</a:t>
            </a:r>
          </a:p>
          <a:p>
            <a:r>
              <a:rPr lang="sr-Latn-CS" dirty="0" smtClean="0"/>
              <a:t>Kreiranje prilagođenih programa;</a:t>
            </a:r>
          </a:p>
          <a:p>
            <a:r>
              <a:rPr lang="sr-Latn-CS" dirty="0" smtClean="0"/>
              <a:t>Stvaranje uslova za spontanu interakciju i komunikaciju vršnjaka u grupi;</a:t>
            </a:r>
          </a:p>
          <a:p>
            <a:r>
              <a:rPr lang="sr-Latn-CS" dirty="0" smtClean="0"/>
              <a:t>Postavljanje realnih očekivanja u odnosu na dete;</a:t>
            </a:r>
          </a:p>
          <a:p>
            <a:r>
              <a:rPr lang="sr-Latn-CS" dirty="0" smtClean="0"/>
              <a:t>Obuka vaspitača i dece u socijalnim veštinama;</a:t>
            </a:r>
          </a:p>
          <a:p>
            <a:r>
              <a:rPr lang="sr-Latn-CS" dirty="0" smtClean="0"/>
              <a:t>Šire intervencije  (u krugu porodice i društvene zajednice);</a:t>
            </a:r>
          </a:p>
          <a:p>
            <a:r>
              <a:rPr lang="sr-Latn-CS" u="sng" dirty="0" smtClean="0"/>
              <a:t>Jedan deo aktivnosti u toku dana dete sa smetnjama treba da provodi u posebno organizovanim aktivnostima, koje osmišlja vaspitač uz pomoć stručnjaka, </a:t>
            </a:r>
            <a:r>
              <a:rPr lang="sr-Latn-CS" dirty="0" smtClean="0"/>
              <a:t>UNESCO (2007): </a:t>
            </a:r>
            <a:r>
              <a:rPr lang="sr-Latn-CS" i="1" dirty="0" smtClean="0"/>
              <a:t>Education for All by 2015.</a:t>
            </a:r>
            <a:endParaRPr lang="sr-Latn-CS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r-Latn-CS" sz="2800" b="1" dirty="0" smtClean="0"/>
              <a:t>Vaspitanje za održivi razvoj i oblikovanje kurikuluma</a:t>
            </a:r>
            <a:endParaRPr lang="sr-Latn-C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CS" dirty="0" smtClean="0"/>
              <a:t>Značaj vaspitanja i obrazovanja za održivi razvoj(uticaj na razvoj navika, vrednosti,...);</a:t>
            </a:r>
          </a:p>
          <a:p>
            <a:r>
              <a:rPr lang="sr-Latn-CS" dirty="0" smtClean="0"/>
              <a:t>Vaspitanje za razumevanje mesta coveka u svetu prirode (kao odgovorne i zaštitničke osobe);</a:t>
            </a:r>
          </a:p>
          <a:p>
            <a:pPr>
              <a:buNone/>
            </a:pPr>
            <a:endParaRPr lang="sr-Latn-C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540</TotalTime>
  <Words>760</Words>
  <Application>Microsoft Office PowerPoint</Application>
  <PresentationFormat>On-screen Show (4:3)</PresentationFormat>
  <Paragraphs>72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Solstice</vt:lpstr>
      <vt:lpstr>Socijalna dimenzija društva kao činilac razvoja kurikuluma  Vaspitanje za održivi razvoj i oblikovanje kurikuluma</vt:lpstr>
      <vt:lpstr>Problemi dece iz socijalno ugroženih grupa</vt:lpstr>
      <vt:lpstr>Faktori dečijeg razvoja i napredovanja </vt:lpstr>
      <vt:lpstr>Problemi dece iz etničkih (manjinskih) grupa i dece sa smetnjama u razvoju</vt:lpstr>
      <vt:lpstr>Podrška deci  i porodicama iz osetljivih grupa</vt:lpstr>
      <vt:lpstr>Konkretizacija podrške</vt:lpstr>
      <vt:lpstr>Preporuka u savremenim predškolskim programima u multilingvalnom okruženju</vt:lpstr>
      <vt:lpstr>Inkluzivni model za decu predškolskog uzrasta</vt:lpstr>
      <vt:lpstr>Vaspitanje za održivi razvoj i oblikovanje kurikuluma</vt:lpstr>
      <vt:lpstr>Education for Sustainable Development (Obrazovanje za održivi razvoj)</vt:lpstr>
      <vt:lpstr>Obrazovanje za održivi razvoj i dečija radoznalost</vt:lpstr>
      <vt:lpstr>Kurikulum i održivi razvoj: “Čuvajmo planetu, imamo samo JEDNU!”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Socijalna dimenzija društva kao činilac razvoja kurikuluma  Vaspitanje za održivi razvoj i oblikovanje kurikuluma</dc:title>
  <dc:creator>Emina Kopas</dc:creator>
  <cp:lastModifiedBy>Emina</cp:lastModifiedBy>
  <cp:revision>31</cp:revision>
  <dcterms:created xsi:type="dcterms:W3CDTF">2010-11-10T14:43:34Z</dcterms:created>
  <dcterms:modified xsi:type="dcterms:W3CDTF">2017-03-21T10:17:56Z</dcterms:modified>
</cp:coreProperties>
</file>